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5" r:id="rId4"/>
    <p:sldMasterId id="2147483862" r:id="rId5"/>
  </p:sldMasterIdLst>
  <p:sldIdLst>
    <p:sldId id="256" r:id="rId6"/>
    <p:sldId id="257" r:id="rId7"/>
    <p:sldId id="269" r:id="rId8"/>
    <p:sldId id="261" r:id="rId9"/>
    <p:sldId id="262" r:id="rId10"/>
    <p:sldId id="263" r:id="rId11"/>
    <p:sldId id="270" r:id="rId12"/>
    <p:sldId id="274" r:id="rId13"/>
    <p:sldId id="277" r:id="rId14"/>
    <p:sldId id="271" r:id="rId15"/>
    <p:sldId id="264" r:id="rId16"/>
    <p:sldId id="268" r:id="rId17"/>
    <p:sldId id="265" r:id="rId18"/>
    <p:sldId id="266" r:id="rId19"/>
    <p:sldId id="267" r:id="rId20"/>
    <p:sldId id="272" r:id="rId21"/>
    <p:sldId id="273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FE27EA-87B6-4010-BA88-8E4252057B44}" v="178" dt="2023-02-23T08:02:42.1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061" autoAdjust="0"/>
  </p:normalViewPr>
  <p:slideViewPr>
    <p:cSldViewPr snapToGrid="0">
      <p:cViewPr>
        <p:scale>
          <a:sx n="60" d="100"/>
          <a:sy n="60" d="100"/>
        </p:scale>
        <p:origin x="112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1754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2090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02624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9425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32868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05665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0182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6837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63700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10267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8045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7444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24108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79477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30539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28554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99839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95053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86577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84129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6208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66542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643991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75027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54411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2545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2484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09267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9005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9328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3649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9039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4331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00BAB-A84C-4C71-B889-94E901D868B0}" type="datetimeFigureOut">
              <a:rPr lang="en-CA" smtClean="0"/>
              <a:t>2023-02-22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BF92D2B7-E6B5-4437-BE63-FD2C080B3CB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0530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5" r:id="rId3"/>
    <p:sldLayoutId id="2147483866" r:id="rId4"/>
    <p:sldLayoutId id="2147483867" r:id="rId5"/>
    <p:sldLayoutId id="2147483868" r:id="rId6"/>
    <p:sldLayoutId id="2147483869" r:id="rId7"/>
    <p:sldLayoutId id="2147483870" r:id="rId8"/>
    <p:sldLayoutId id="2147483871" r:id="rId9"/>
    <p:sldLayoutId id="2147483872" r:id="rId10"/>
    <p:sldLayoutId id="2147483873" r:id="rId11"/>
    <p:sldLayoutId id="2147483874" r:id="rId12"/>
    <p:sldLayoutId id="2147483875" r:id="rId13"/>
    <p:sldLayoutId id="2147483876" r:id="rId14"/>
    <p:sldLayoutId id="2147483877" r:id="rId15"/>
    <p:sldLayoutId id="214748387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openclipart.org/detail/4454/beetle-car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openclipart.org/detail/4454/beetle-car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4454/beetle-ca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4454/beetle-ca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ar-green-vehicle-automobile-33866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dealers.carpages.ca/" TargetMode="External"/><Relationship Id="rId5" Type="http://schemas.openxmlformats.org/officeDocument/2006/relationships/hyperlink" Target="https://www.carpages.ca/" TargetMode="External"/><Relationship Id="rId4" Type="http://schemas.openxmlformats.org/officeDocument/2006/relationships/hyperlink" Target="https://openclipart.org/detail/4454/beetle-car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openclipart.org/detail/4454/beetle-car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4454/beetle-ca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8AEDD1D-4AF8-36F2-8137-20301335C5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05575" y="1291201"/>
            <a:ext cx="6948553" cy="12770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C43781-DB5C-790B-8D89-9535CB2AF6C4}"/>
              </a:ext>
            </a:extLst>
          </p:cNvPr>
          <p:cNvSpPr txBox="1"/>
          <p:nvPr/>
        </p:nvSpPr>
        <p:spPr>
          <a:xfrm>
            <a:off x="6789678" y="4641732"/>
            <a:ext cx="296816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CA" sz="2400" b="1" dirty="0">
                <a:solidFill>
                  <a:schemeClr val="tx2">
                    <a:lumMod val="75000"/>
                  </a:schemeClr>
                </a:solidFill>
              </a:rPr>
              <a:t>Richa Sharma</a:t>
            </a:r>
          </a:p>
          <a:p>
            <a:r>
              <a:rPr lang="en-CA" sz="2400" b="1" dirty="0">
                <a:solidFill>
                  <a:schemeClr val="tx2">
                    <a:lumMod val="75000"/>
                  </a:schemeClr>
                </a:solidFill>
              </a:rPr>
              <a:t>Sree </a:t>
            </a:r>
            <a:r>
              <a:rPr lang="en-CA" sz="2400" b="1" dirty="0" err="1">
                <a:solidFill>
                  <a:schemeClr val="tx2">
                    <a:lumMod val="75000"/>
                  </a:schemeClr>
                </a:solidFill>
              </a:rPr>
              <a:t>Yadlapalli</a:t>
            </a:r>
            <a:endParaRPr lang="en-CA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47C6E3-0725-738C-DDE7-A4B7FD03F037}"/>
              </a:ext>
            </a:extLst>
          </p:cNvPr>
          <p:cNvSpPr txBox="1"/>
          <p:nvPr/>
        </p:nvSpPr>
        <p:spPr>
          <a:xfrm>
            <a:off x="3703928" y="514214"/>
            <a:ext cx="478414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500" dirty="0">
                <a:solidFill>
                  <a:schemeClr val="tx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Scrap</a:t>
            </a:r>
            <a:r>
              <a:rPr lang="en-CA" sz="35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ing Project On </a:t>
            </a: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FB65E54C-25B7-2F55-C676-FCCD9D3AD4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45391" y="3276599"/>
            <a:ext cx="1803009" cy="1803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 dirty="0"/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0F697A0D-DE41-9D20-8DAE-6E0E93FF0C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3" name="Picture 12" descr="A picture containing car&#10;&#10;Description automatically generated">
            <a:extLst>
              <a:ext uri="{FF2B5EF4-FFF2-40B4-BE49-F238E27FC236}">
                <a16:creationId xmlns:a16="http://schemas.microsoft.com/office/drawing/2014/main" id="{82D6E81B-C26B-8C91-9270-82CFF0CD4C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1722" y="2714277"/>
            <a:ext cx="6775063" cy="439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71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940251-ECDF-8833-7CD5-E9E4C1B604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49120" b="57406"/>
          <a:stretch/>
        </p:blipFill>
        <p:spPr>
          <a:xfrm>
            <a:off x="4970033" y="1860243"/>
            <a:ext cx="7103669" cy="43146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29DA08-AF0B-04C9-D651-56C81AAF0681}"/>
              </a:ext>
            </a:extLst>
          </p:cNvPr>
          <p:cNvSpPr txBox="1"/>
          <p:nvPr/>
        </p:nvSpPr>
        <p:spPr>
          <a:xfrm>
            <a:off x="2112377" y="475313"/>
            <a:ext cx="796724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500" dirty="0">
                <a:solidFill>
                  <a:srgbClr val="00B050"/>
                </a:solidFill>
              </a:rPr>
              <a:t>Price Distribution of </a:t>
            </a:r>
            <a:r>
              <a:rPr lang="en-CA" sz="3500" dirty="0"/>
              <a:t>Each Car Maker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0B2E6E-3BC6-36BE-C0C1-5E92AC83FC25}"/>
              </a:ext>
            </a:extLst>
          </p:cNvPr>
          <p:cNvSpPr txBox="1"/>
          <p:nvPr/>
        </p:nvSpPr>
        <p:spPr>
          <a:xfrm>
            <a:off x="344245" y="1581373"/>
            <a:ext cx="442139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CA" dirty="0"/>
              <a:t>  The box plot depicts the price distribution of each car maker.</a:t>
            </a:r>
          </a:p>
          <a:p>
            <a:endParaRPr lang="en-CA" dirty="0"/>
          </a:p>
          <a:p>
            <a:pPr marL="285750" indent="-28575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CA" dirty="0"/>
              <a:t> It can be observed that the luxury brands like Mercedes and Porsche have extreme high prices. </a:t>
            </a:r>
          </a:p>
          <a:p>
            <a:pPr marL="285750" indent="-28575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CA" dirty="0"/>
              <a:t> The legacy automakers have consistent price distribution with minimal outliers.</a:t>
            </a:r>
          </a:p>
          <a:p>
            <a:pPr marL="285750" indent="-28575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CA" dirty="0"/>
              <a:t>It can also be observed that the car brands will make a great impact on predicting resale prices.</a:t>
            </a:r>
          </a:p>
        </p:txBody>
      </p:sp>
    </p:spTree>
    <p:extLst>
      <p:ext uri="{BB962C8B-B14F-4D97-AF65-F5344CB8AC3E}">
        <p14:creationId xmlns:p14="http://schemas.microsoft.com/office/powerpoint/2010/main" val="2553866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30D64F-09F2-749A-64C2-EF4581841BC7}"/>
              </a:ext>
            </a:extLst>
          </p:cNvPr>
          <p:cNvSpPr txBox="1"/>
          <p:nvPr/>
        </p:nvSpPr>
        <p:spPr>
          <a:xfrm>
            <a:off x="2654596" y="95333"/>
            <a:ext cx="9005777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500" dirty="0">
                <a:solidFill>
                  <a:srgbClr val="00B050"/>
                </a:solidFill>
              </a:rPr>
              <a:t>Top 15 Car Makers </a:t>
            </a:r>
            <a:r>
              <a:rPr lang="en-CA" sz="2500" dirty="0"/>
              <a:t>in Used Car Market</a:t>
            </a:r>
          </a:p>
        </p:txBody>
      </p:sp>
      <p:pic>
        <p:nvPicPr>
          <p:cNvPr id="6" name="Picture 5" descr="Chart, sunburst chart&#10;&#10;Description automatically generated">
            <a:extLst>
              <a:ext uri="{FF2B5EF4-FFF2-40B4-BE49-F238E27FC236}">
                <a16:creationId xmlns:a16="http://schemas.microsoft.com/office/drawing/2014/main" id="{F5AA032A-9D5B-D219-C641-67667DB713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13" y="699978"/>
            <a:ext cx="7037740" cy="615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435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62ACCBDC-85DD-83E8-C567-617F6AA6F5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09"/>
          <a:stretch/>
        </p:blipFill>
        <p:spPr>
          <a:xfrm>
            <a:off x="2426595" y="1063256"/>
            <a:ext cx="6578229" cy="5794744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298F28B-8A14-6BA4-7509-18DFB8E38D23}"/>
              </a:ext>
            </a:extLst>
          </p:cNvPr>
          <p:cNvSpPr/>
          <p:nvPr/>
        </p:nvSpPr>
        <p:spPr>
          <a:xfrm>
            <a:off x="4253022" y="6220047"/>
            <a:ext cx="393406" cy="42530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5A25EA-6C41-8511-06AF-EF4CB75BA0D9}"/>
              </a:ext>
            </a:extLst>
          </p:cNvPr>
          <p:cNvSpPr txBox="1"/>
          <p:nvPr/>
        </p:nvSpPr>
        <p:spPr>
          <a:xfrm>
            <a:off x="4157330" y="34024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	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8D875F-6DCD-DBEF-0195-BFC4D9A5AF53}"/>
              </a:ext>
            </a:extLst>
          </p:cNvPr>
          <p:cNvSpPr txBox="1"/>
          <p:nvPr/>
        </p:nvSpPr>
        <p:spPr>
          <a:xfrm>
            <a:off x="2895459" y="232520"/>
            <a:ext cx="610936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500" dirty="0">
                <a:solidFill>
                  <a:srgbClr val="00B050"/>
                </a:solidFill>
              </a:rPr>
              <a:t>Popular Colors In </a:t>
            </a:r>
            <a:r>
              <a:rPr lang="en-CA" sz="2500" dirty="0"/>
              <a:t>The Used Car Market</a:t>
            </a:r>
          </a:p>
        </p:txBody>
      </p:sp>
    </p:spTree>
    <p:extLst>
      <p:ext uri="{BB962C8B-B14F-4D97-AF65-F5344CB8AC3E}">
        <p14:creationId xmlns:p14="http://schemas.microsoft.com/office/powerpoint/2010/main" val="2561088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7FCA0CFD-E6F9-41E1-2A7A-AC2A98E8AF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75"/>
          <a:stretch/>
        </p:blipFill>
        <p:spPr bwMode="auto">
          <a:xfrm>
            <a:off x="2952990" y="727642"/>
            <a:ext cx="6286020" cy="6130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F13215-C203-6C50-3DE4-B74B1146E1CB}"/>
              </a:ext>
            </a:extLst>
          </p:cNvPr>
          <p:cNvSpPr txBox="1"/>
          <p:nvPr/>
        </p:nvSpPr>
        <p:spPr>
          <a:xfrm>
            <a:off x="2272266" y="118362"/>
            <a:ext cx="7647467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500" dirty="0">
                <a:solidFill>
                  <a:srgbClr val="00B050"/>
                </a:solidFill>
              </a:rPr>
              <a:t>Average Price of Used Car </a:t>
            </a:r>
            <a:r>
              <a:rPr lang="en-CA" sz="2500" dirty="0"/>
              <a:t>for Each Car Maker</a:t>
            </a:r>
          </a:p>
        </p:txBody>
      </p:sp>
    </p:spTree>
    <p:extLst>
      <p:ext uri="{BB962C8B-B14F-4D97-AF65-F5344CB8AC3E}">
        <p14:creationId xmlns:p14="http://schemas.microsoft.com/office/powerpoint/2010/main" val="956634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4D4499A7-109B-05CA-DE28-FA39C4451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9637" y="0"/>
            <a:ext cx="6182363" cy="5447243"/>
          </a:xfrm>
          <a:prstGeom prst="rect">
            <a:avLst/>
          </a:prstGeom>
        </p:spPr>
      </p:pic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59E97C76-DCB6-4431-4C0B-39ABCA6264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9" b="-1"/>
          <a:stretch/>
        </p:blipFill>
        <p:spPr>
          <a:xfrm>
            <a:off x="-74429" y="3997843"/>
            <a:ext cx="2879418" cy="2860157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DAD77B5F-0F55-FC83-95F5-AF01BF7454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989" y="3974487"/>
            <a:ext cx="2777104" cy="28835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167A08-8A1A-5985-EAF7-85B59BC1F6EE}"/>
              </a:ext>
            </a:extLst>
          </p:cNvPr>
          <p:cNvSpPr txBox="1"/>
          <p:nvPr/>
        </p:nvSpPr>
        <p:spPr>
          <a:xfrm>
            <a:off x="-74429" y="127590"/>
            <a:ext cx="6815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>
                <a:solidFill>
                  <a:srgbClr val="00B050"/>
                </a:solidFill>
              </a:rPr>
              <a:t>Influence of Mileage </a:t>
            </a:r>
            <a:r>
              <a:rPr lang="en-CA" sz="2800" dirty="0"/>
              <a:t>&amp; Year on Price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BD4E66-C73F-B686-5E54-C0BD69B7C1E6}"/>
              </a:ext>
            </a:extLst>
          </p:cNvPr>
          <p:cNvSpPr txBox="1"/>
          <p:nvPr/>
        </p:nvSpPr>
        <p:spPr>
          <a:xfrm>
            <a:off x="86181" y="1099426"/>
            <a:ext cx="57628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Blip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</a:buBlip>
            </a:pPr>
            <a:r>
              <a:rPr lang="en-CA" dirty="0"/>
              <a:t> The price of the used car is inversely proportional to the mileage and year of the car.</a:t>
            </a:r>
          </a:p>
          <a:p>
            <a:pPr marL="285750" indent="-285750" algn="just">
              <a:buBlip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</a:buBlip>
            </a:pPr>
            <a:endParaRPr lang="en-CA" dirty="0"/>
          </a:p>
          <a:p>
            <a:pPr marL="285750" indent="-285750" algn="just">
              <a:buBlip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</a:buBlip>
            </a:pPr>
            <a:r>
              <a:rPr lang="en-CA" dirty="0"/>
              <a:t> However , certain vintage cars from the 1980s to 1990s still hold value in the used car market.</a:t>
            </a:r>
          </a:p>
          <a:p>
            <a:pPr marL="285750" indent="-285750" algn="just">
              <a:buBlip>
                <a:blip r:embed="rId5">
                  <a:extLs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</a:buBlip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00815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(2023-02-23 12-52-04 AM)">
            <a:hlinkClick r:id="" action="ppaction://media"/>
            <a:extLst>
              <a:ext uri="{FF2B5EF4-FFF2-40B4-BE49-F238E27FC236}">
                <a16:creationId xmlns:a16="http://schemas.microsoft.com/office/drawing/2014/main" id="{22242EB4-E68C-2EAC-0727-2A20EE81C1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4521" y="1342051"/>
            <a:ext cx="9377916" cy="52164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D754DB-8671-A252-BA36-95C0ED7CB89D}"/>
              </a:ext>
            </a:extLst>
          </p:cNvPr>
          <p:cNvSpPr txBox="1"/>
          <p:nvPr/>
        </p:nvSpPr>
        <p:spPr>
          <a:xfrm>
            <a:off x="2252640" y="299483"/>
            <a:ext cx="76867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500" dirty="0">
                <a:solidFill>
                  <a:srgbClr val="00B050"/>
                </a:solidFill>
              </a:rPr>
              <a:t>Geographical Dist</a:t>
            </a:r>
            <a:r>
              <a:rPr lang="en-CA" sz="3500" dirty="0"/>
              <a:t>ribution of Cars</a:t>
            </a:r>
          </a:p>
        </p:txBody>
      </p:sp>
    </p:spTree>
    <p:extLst>
      <p:ext uri="{BB962C8B-B14F-4D97-AF65-F5344CB8AC3E}">
        <p14:creationId xmlns:p14="http://schemas.microsoft.com/office/powerpoint/2010/main" val="3434161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236B95-F594-99E9-8242-431B2BD489F8}"/>
              </a:ext>
            </a:extLst>
          </p:cNvPr>
          <p:cNvSpPr txBox="1"/>
          <p:nvPr/>
        </p:nvSpPr>
        <p:spPr>
          <a:xfrm>
            <a:off x="691116" y="648584"/>
            <a:ext cx="8335926" cy="9771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						</a:t>
            </a:r>
            <a:r>
              <a:rPr lang="en-CA" sz="3500" dirty="0">
                <a:solidFill>
                  <a:srgbClr val="00B050"/>
                </a:solidFill>
              </a:rPr>
              <a:t>Concl</a:t>
            </a:r>
            <a:r>
              <a:rPr lang="en-CA" sz="3500" dirty="0"/>
              <a:t>usions</a:t>
            </a:r>
          </a:p>
          <a:p>
            <a:endParaRPr lang="en-CA" dirty="0"/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CA" dirty="0"/>
              <a:t> Moderate correlation is seen in ( mileage, price) and ( manufacturing year ,price)</a:t>
            </a:r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CA" dirty="0"/>
              <a:t>69% of the listings constitute of gasoline cars.</a:t>
            </a:r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CA" dirty="0"/>
              <a:t> SUV/Crossover body type constitute 35% of the total listings.</a:t>
            </a:r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CA" dirty="0"/>
              <a:t> 13% of the used car share is comprised of cars from 2019.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Co</a:t>
            </a:r>
          </a:p>
        </p:txBody>
      </p:sp>
    </p:spTree>
    <p:extLst>
      <p:ext uri="{BB962C8B-B14F-4D97-AF65-F5344CB8AC3E}">
        <p14:creationId xmlns:p14="http://schemas.microsoft.com/office/powerpoint/2010/main" val="1021068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3E46D5-4778-AA6B-BC12-B0B646D674CC}"/>
              </a:ext>
            </a:extLst>
          </p:cNvPr>
          <p:cNvSpPr txBox="1"/>
          <p:nvPr/>
        </p:nvSpPr>
        <p:spPr>
          <a:xfrm>
            <a:off x="4774164" y="446567"/>
            <a:ext cx="264367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500" dirty="0">
                <a:solidFill>
                  <a:srgbClr val="00B050"/>
                </a:solidFill>
              </a:rPr>
              <a:t>Chall</a:t>
            </a:r>
            <a:r>
              <a:rPr lang="en-CA" sz="3500" dirty="0"/>
              <a:t>enges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B1E57-6F61-4029-63F8-51003A6FA6BE}"/>
              </a:ext>
            </a:extLst>
          </p:cNvPr>
          <p:cNvSpPr txBox="1"/>
          <p:nvPr/>
        </p:nvSpPr>
        <p:spPr>
          <a:xfrm>
            <a:off x="800986" y="1446028"/>
            <a:ext cx="105900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en-CA" dirty="0"/>
              <a:t> </a:t>
            </a:r>
            <a:r>
              <a:rPr lang="en-US" dirty="0">
                <a:solidFill>
                  <a:srgbClr val="0E101A"/>
                </a:solidFill>
                <a:effectLst/>
              </a:rPr>
              <a:t>Due to the dynamic content on autotrader.ca, data cannot be scrapped effectively as HTML elements are updated periodically.</a:t>
            </a:r>
          </a:p>
          <a:p>
            <a:endParaRPr lang="en-US" dirty="0">
              <a:solidFill>
                <a:srgbClr val="0E101A"/>
              </a:solidFill>
              <a:effectLst/>
            </a:endParaRPr>
          </a:p>
          <a:p>
            <a:pPr marL="285750" indent="-285750">
              <a:buBlip>
                <a:blip r:embed="rId2"/>
              </a:buBlip>
            </a:pPr>
            <a:r>
              <a:rPr lang="en-US" dirty="0">
                <a:solidFill>
                  <a:srgbClr val="0E101A"/>
                </a:solidFill>
                <a:effectLst/>
              </a:rPr>
              <a:t>Missing children tags on carpages.ca.</a:t>
            </a:r>
          </a:p>
          <a:p>
            <a:endParaRPr lang="en-US" dirty="0">
              <a:solidFill>
                <a:srgbClr val="0E101A"/>
              </a:solidFill>
              <a:effectLst/>
            </a:endParaRPr>
          </a:p>
          <a:p>
            <a:pPr marL="285750" indent="-285750">
              <a:buBlip>
                <a:blip r:embed="rId2"/>
              </a:buBlip>
            </a:pPr>
            <a:r>
              <a:rPr lang="en-US" dirty="0">
                <a:solidFill>
                  <a:srgbClr val="0E101A"/>
                </a:solidFill>
                <a:effectLst/>
              </a:rPr>
              <a:t> Data in mileage and price columns contain abnormal strings such as 'CALL' and 'KM’.</a:t>
            </a:r>
          </a:p>
          <a:p>
            <a:endParaRPr lang="en-US" dirty="0">
              <a:solidFill>
                <a:srgbClr val="0E101A"/>
              </a:solidFill>
              <a:effectLst/>
            </a:endParaRPr>
          </a:p>
          <a:p>
            <a:pPr marL="285750" indent="-285750">
              <a:buBlip>
                <a:blip r:embed="rId2"/>
              </a:buBlip>
            </a:pPr>
            <a:r>
              <a:rPr lang="en-US" dirty="0">
                <a:solidFill>
                  <a:srgbClr val="0E101A"/>
                </a:solidFill>
                <a:effectLst/>
              </a:rPr>
              <a:t>To identify geographical distribution of cars, </a:t>
            </a:r>
            <a:r>
              <a:rPr lang="en-US" dirty="0" err="1">
                <a:solidFill>
                  <a:srgbClr val="0E101A"/>
                </a:solidFill>
                <a:effectLst/>
              </a:rPr>
              <a:t>geopy.geocoder</a:t>
            </a:r>
            <a:r>
              <a:rPr lang="en-US" dirty="0">
                <a:solidFill>
                  <a:srgbClr val="0E101A"/>
                </a:solidFill>
                <a:effectLst/>
              </a:rPr>
              <a:t> module was used.</a:t>
            </a:r>
          </a:p>
          <a:p>
            <a:endParaRPr lang="en-US" dirty="0">
              <a:solidFill>
                <a:srgbClr val="0E101A"/>
              </a:solidFill>
              <a:effectLst/>
            </a:endParaRPr>
          </a:p>
          <a:p>
            <a:pPr marL="285750" indent="-285750">
              <a:buBlip>
                <a:blip r:embed="rId2"/>
              </a:buBlip>
            </a:pPr>
            <a:r>
              <a:rPr lang="en-US" dirty="0">
                <a:solidFill>
                  <a:srgbClr val="0E101A"/>
                </a:solidFill>
                <a:effectLst/>
              </a:rPr>
              <a:t>To normalize car colors, </a:t>
            </a:r>
            <a:r>
              <a:rPr lang="en-US" dirty="0" err="1">
                <a:solidFill>
                  <a:srgbClr val="0E101A"/>
                </a:solidFill>
                <a:effectLst/>
              </a:rPr>
              <a:t>difflib.SequenceMatcher</a:t>
            </a:r>
            <a:r>
              <a:rPr lang="en-US" dirty="0">
                <a:solidFill>
                  <a:srgbClr val="0E101A"/>
                </a:solidFill>
                <a:effectLst/>
              </a:rPr>
              <a:t> was used.</a:t>
            </a:r>
            <a:endParaRPr lang="en-CA" dirty="0"/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48802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EDD2FC-F81D-8891-2AC1-9A710AA4987C}"/>
              </a:ext>
            </a:extLst>
          </p:cNvPr>
          <p:cNvSpPr txBox="1"/>
          <p:nvPr/>
        </p:nvSpPr>
        <p:spPr>
          <a:xfrm>
            <a:off x="4304414" y="457200"/>
            <a:ext cx="358317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500" dirty="0">
                <a:solidFill>
                  <a:srgbClr val="00B050"/>
                </a:solidFill>
              </a:rPr>
              <a:t>Next</a:t>
            </a:r>
            <a:r>
              <a:rPr lang="en-CA" sz="3500" dirty="0"/>
              <a:t>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5FA9B7-98C8-5860-5CB9-72B24C554AEC}"/>
              </a:ext>
            </a:extLst>
          </p:cNvPr>
          <p:cNvSpPr txBox="1"/>
          <p:nvPr/>
        </p:nvSpPr>
        <p:spPr>
          <a:xfrm>
            <a:off x="818708" y="1531088"/>
            <a:ext cx="957993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CA" dirty="0"/>
              <a:t> Scrape more data for additional listings. </a:t>
            </a:r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CA" dirty="0"/>
              <a:t> Increased sample sizes to train the models.</a:t>
            </a:r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CA" dirty="0"/>
              <a:t> Possibly utilize regression model to predict the price of the model.</a:t>
            </a:r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CA" dirty="0"/>
              <a:t> Steps might also include scrapping from other websites to check the performance of the model.</a:t>
            </a:r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36991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B94001-FCE4-04EE-1FC4-29E2882AB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218" y="2874116"/>
            <a:ext cx="6054824" cy="34092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AB2B46-A3E0-0CCE-C562-E8E95C484267}"/>
              </a:ext>
            </a:extLst>
          </p:cNvPr>
          <p:cNvSpPr txBox="1"/>
          <p:nvPr/>
        </p:nvSpPr>
        <p:spPr>
          <a:xfrm>
            <a:off x="3359888" y="-4838"/>
            <a:ext cx="6517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b="1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Scraping </a:t>
            </a:r>
            <a:r>
              <a:rPr lang="en-CA" sz="4000" b="1" dirty="0">
                <a:latin typeface="Calibri" panose="020F0502020204030204" pitchFamily="34" charset="0"/>
                <a:cs typeface="Calibri" panose="020F0502020204030204" pitchFamily="34" charset="0"/>
              </a:rPr>
              <a:t>Pseudo Code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A7F2E6-964A-A166-1330-353408B2B3BE}"/>
              </a:ext>
            </a:extLst>
          </p:cNvPr>
          <p:cNvSpPr txBox="1"/>
          <p:nvPr/>
        </p:nvSpPr>
        <p:spPr>
          <a:xfrm>
            <a:off x="439991" y="516157"/>
            <a:ext cx="688749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📚 Import Libraries</a:t>
            </a:r>
          </a:p>
          <a:p>
            <a:endParaRPr lang="en-CA" sz="2200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🔗 Take a </a:t>
            </a:r>
            <a:r>
              <a:rPr lang="en-CA" sz="2200" b="0" i="0" dirty="0" err="1">
                <a:solidFill>
                  <a:srgbClr val="374151"/>
                </a:solidFill>
                <a:effectLst/>
                <a:latin typeface="Söhne"/>
              </a:rPr>
              <a:t>Carpages</a:t>
            </a:r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 URL as input</a:t>
            </a:r>
          </a:p>
          <a:p>
            <a:endParaRPr lang="en-CA" sz="2200" dirty="0">
              <a:solidFill>
                <a:srgbClr val="374151"/>
              </a:solidFill>
              <a:latin typeface="Söhne"/>
            </a:endParaRPr>
          </a:p>
          <a:p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🛠️ </a:t>
            </a:r>
            <a:r>
              <a:rPr lang="en-CA" sz="2200" dirty="0">
                <a:solidFill>
                  <a:srgbClr val="374151"/>
                </a:solidFill>
                <a:latin typeface="Söhne"/>
              </a:rPr>
              <a:t>Get the request from the server via HTTP.</a:t>
            </a:r>
            <a:endParaRPr lang="en-CA" sz="2200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CA" sz="2200" dirty="0">
              <a:solidFill>
                <a:srgbClr val="374151"/>
              </a:solidFill>
              <a:latin typeface="Söhne"/>
            </a:endParaRPr>
          </a:p>
          <a:p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🍲 Create the soup using BS4</a:t>
            </a:r>
          </a:p>
          <a:p>
            <a:endParaRPr lang="en-CA" sz="2200" dirty="0">
              <a:solidFill>
                <a:srgbClr val="374151"/>
              </a:solidFill>
              <a:latin typeface="Söhne"/>
            </a:endParaRPr>
          </a:p>
          <a:p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📄 </a:t>
            </a:r>
            <a:r>
              <a:rPr lang="en-US" sz="2200" dirty="0">
                <a:solidFill>
                  <a:srgbClr val="343541"/>
                </a:solidFill>
                <a:latin typeface="Söhne"/>
              </a:rPr>
              <a:t>E</a:t>
            </a:r>
            <a:r>
              <a:rPr lang="en-US" sz="2200" b="0" i="0" dirty="0">
                <a:solidFill>
                  <a:srgbClr val="343541"/>
                </a:solidFill>
                <a:effectLst/>
                <a:latin typeface="Söhne"/>
              </a:rPr>
              <a:t>xtract the company description and specialties</a:t>
            </a:r>
          </a:p>
          <a:p>
            <a:endParaRPr lang="en-US" sz="2200" dirty="0">
              <a:solidFill>
                <a:srgbClr val="343541"/>
              </a:solidFill>
              <a:latin typeface="Söhne"/>
            </a:endParaRPr>
          </a:p>
          <a:p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🖥️</a:t>
            </a:r>
            <a:r>
              <a:rPr lang="en-US" sz="2200" b="0" i="0" dirty="0">
                <a:solidFill>
                  <a:srgbClr val="343541"/>
                </a:solidFill>
                <a:effectLst/>
                <a:latin typeface="Söhne"/>
              </a:rPr>
              <a:t> Extract the website , type</a:t>
            </a:r>
            <a:r>
              <a:rPr lang="en-US" sz="2200" dirty="0">
                <a:solidFill>
                  <a:srgbClr val="343541"/>
                </a:solidFill>
                <a:latin typeface="Söhne"/>
              </a:rPr>
              <a:t>, founded, industry, and company size if they exist ,otherwise set them to “N/A” </a:t>
            </a:r>
          </a:p>
          <a:p>
            <a:endParaRPr lang="en-US" sz="2200" b="0" i="0" dirty="0">
              <a:solidFill>
                <a:srgbClr val="343541"/>
              </a:solidFill>
              <a:effectLst/>
              <a:latin typeface="Söhne"/>
            </a:endParaRPr>
          </a:p>
          <a:p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🗑️</a:t>
            </a:r>
            <a:r>
              <a:rPr lang="en-US" sz="2200" b="0" i="0" dirty="0">
                <a:solidFill>
                  <a:srgbClr val="343541"/>
                </a:solidFill>
                <a:effectLst/>
                <a:latin typeface="Söhne"/>
              </a:rPr>
              <a:t>Clean up the rest of the data</a:t>
            </a:r>
          </a:p>
          <a:p>
            <a:endParaRPr lang="en-US" sz="2200" dirty="0">
              <a:solidFill>
                <a:srgbClr val="343541"/>
              </a:solidFill>
              <a:latin typeface="Söhne"/>
            </a:endParaRPr>
          </a:p>
          <a:p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📊</a:t>
            </a:r>
            <a:r>
              <a:rPr lang="en-US" sz="2200" b="0" i="0" dirty="0">
                <a:solidFill>
                  <a:srgbClr val="343541"/>
                </a:solidFill>
                <a:effectLst/>
                <a:latin typeface="Söhne"/>
              </a:rPr>
              <a:t> Output to CSV</a:t>
            </a:r>
          </a:p>
          <a:p>
            <a:endParaRPr lang="en-US" sz="2200" dirty="0">
              <a:solidFill>
                <a:srgbClr val="343541"/>
              </a:solidFill>
              <a:latin typeface="Söhne"/>
            </a:endParaRPr>
          </a:p>
          <a:p>
            <a:r>
              <a:rPr lang="en-CA" sz="2200" b="0" i="0" dirty="0">
                <a:solidFill>
                  <a:srgbClr val="374151"/>
                </a:solidFill>
                <a:effectLst/>
                <a:latin typeface="Söhne"/>
              </a:rPr>
              <a:t>⏰</a:t>
            </a:r>
            <a:r>
              <a:rPr lang="en-US" sz="2200" b="0" i="0" dirty="0">
                <a:solidFill>
                  <a:srgbClr val="343541"/>
                </a:solidFill>
                <a:effectLst/>
                <a:latin typeface="Söhne"/>
              </a:rPr>
              <a:t> Sleep some random number of seconds &amp; milliseconds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43926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lipart&#10;&#10;Description automatically generated">
            <a:extLst>
              <a:ext uri="{FF2B5EF4-FFF2-40B4-BE49-F238E27FC236}">
                <a16:creationId xmlns:a16="http://schemas.microsoft.com/office/drawing/2014/main" id="{5633A77D-3151-CA1E-AB0E-F1AE65020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38" y="1148094"/>
            <a:ext cx="800000" cy="6476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A73B01-3A9E-404E-1EF4-FD69399EECDA}"/>
              </a:ext>
            </a:extLst>
          </p:cNvPr>
          <p:cNvSpPr txBox="1"/>
          <p:nvPr/>
        </p:nvSpPr>
        <p:spPr>
          <a:xfrm>
            <a:off x="3049229" y="3244334"/>
            <a:ext cx="6098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178393-6C59-BE37-6C8E-06BED335C766}"/>
              </a:ext>
            </a:extLst>
          </p:cNvPr>
          <p:cNvSpPr txBox="1"/>
          <p:nvPr/>
        </p:nvSpPr>
        <p:spPr>
          <a:xfrm>
            <a:off x="1586638" y="848657"/>
            <a:ext cx="8616745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To help consumers make informed decisions by comparing prices of different cars and identify patterns in the pricing of different makes and models.</a:t>
            </a:r>
          </a:p>
        </p:txBody>
      </p:sp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67F170C4-A83F-C77E-386D-EE6F1C190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38" y="2558639"/>
            <a:ext cx="685714" cy="6095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94B88C-EDC5-B43E-F6F0-47CC1086F6B4}"/>
              </a:ext>
            </a:extLst>
          </p:cNvPr>
          <p:cNvSpPr txBox="1"/>
          <p:nvPr/>
        </p:nvSpPr>
        <p:spPr>
          <a:xfrm>
            <a:off x="1662828" y="2624874"/>
            <a:ext cx="8882269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To understand the distribution of used cars in Canadian geography.</a:t>
            </a:r>
          </a:p>
        </p:txBody>
      </p:sp>
      <p:pic>
        <p:nvPicPr>
          <p:cNvPr id="20" name="Picture 1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8C61A7E-52E9-0AF8-883C-640C404F49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46" y="3964738"/>
            <a:ext cx="761905" cy="600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DA9CC09-B179-9100-4458-9FC37E49C2E6}"/>
              </a:ext>
            </a:extLst>
          </p:cNvPr>
          <p:cNvSpPr txBox="1"/>
          <p:nvPr/>
        </p:nvSpPr>
        <p:spPr>
          <a:xfrm>
            <a:off x="1662829" y="4016370"/>
            <a:ext cx="748485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To identify factors affecting the price of used cars.</a:t>
            </a:r>
          </a:p>
        </p:txBody>
      </p:sp>
      <p:pic>
        <p:nvPicPr>
          <p:cNvPr id="26" name="Picture 25" descr="A picture containing clipart&#10;&#10;Description automatically generated">
            <a:extLst>
              <a:ext uri="{FF2B5EF4-FFF2-40B4-BE49-F238E27FC236}">
                <a16:creationId xmlns:a16="http://schemas.microsoft.com/office/drawing/2014/main" id="{E34EA34A-4E7B-2ADD-7197-73ECCC4B1B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38" y="5433715"/>
            <a:ext cx="752381" cy="55238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0709DDE-034C-BA37-D153-88FAD1BA8B96}"/>
              </a:ext>
            </a:extLst>
          </p:cNvPr>
          <p:cNvSpPr txBox="1"/>
          <p:nvPr/>
        </p:nvSpPr>
        <p:spPr>
          <a:xfrm>
            <a:off x="1586637" y="5280848"/>
            <a:ext cx="98187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To understand the distribution of share of each auto maker in the used car market.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AF4928-38DE-CF0D-2DA8-5D41A58581BF}"/>
              </a:ext>
            </a:extLst>
          </p:cNvPr>
          <p:cNvSpPr txBox="1"/>
          <p:nvPr/>
        </p:nvSpPr>
        <p:spPr>
          <a:xfrm>
            <a:off x="4872472" y="-136228"/>
            <a:ext cx="246297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          </a:t>
            </a:r>
            <a:r>
              <a:rPr lang="en-CA" sz="4000" dirty="0">
                <a:solidFill>
                  <a:srgbClr val="00B050"/>
                </a:solidFill>
                <a:latin typeface="Arial Nova" panose="020B0504020202020204" pitchFamily="34" charset="0"/>
              </a:rPr>
              <a:t>GO</a:t>
            </a:r>
            <a:r>
              <a:rPr lang="en-CA" sz="4000" dirty="0">
                <a:latin typeface="Arial Nova" panose="020B0504020202020204" pitchFamily="34" charset="0"/>
              </a:rPr>
              <a:t>ALS</a:t>
            </a:r>
          </a:p>
        </p:txBody>
      </p:sp>
    </p:spTree>
    <p:extLst>
      <p:ext uri="{BB962C8B-B14F-4D97-AF65-F5344CB8AC3E}">
        <p14:creationId xmlns:p14="http://schemas.microsoft.com/office/powerpoint/2010/main" val="1564804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A9BD23-EA8A-1B30-9999-FA8D70FB2B30}"/>
              </a:ext>
            </a:extLst>
          </p:cNvPr>
          <p:cNvSpPr txBox="1"/>
          <p:nvPr/>
        </p:nvSpPr>
        <p:spPr>
          <a:xfrm>
            <a:off x="4965431" y="2438400"/>
            <a:ext cx="658648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1804F79-72B8-BAC5-4645-0FEFABCFFC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9" r="8231"/>
          <a:stretch/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1285F7-3BE7-2D4E-CD67-E217576AB9E9}"/>
              </a:ext>
            </a:extLst>
          </p:cNvPr>
          <p:cNvSpPr txBox="1"/>
          <p:nvPr/>
        </p:nvSpPr>
        <p:spPr>
          <a:xfrm>
            <a:off x="6139857" y="791678"/>
            <a:ext cx="46618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B050"/>
                </a:solidFill>
                <a:latin typeface="Arial Nova" panose="020B0604020202020204" pitchFamily="34" charset="0"/>
              </a:rPr>
              <a:t>Company</a:t>
            </a:r>
            <a:r>
              <a:rPr lang="en-US" sz="4000" dirty="0">
                <a:latin typeface="Arial Nova" panose="020B0604020202020204" pitchFamily="34" charset="0"/>
              </a:rPr>
              <a:t> Overview</a:t>
            </a:r>
          </a:p>
          <a:p>
            <a:endParaRPr lang="en-CA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A8BEBA-52D1-E2C5-7FBC-6F8FD7944CE7}"/>
              </a:ext>
            </a:extLst>
          </p:cNvPr>
          <p:cNvSpPr txBox="1"/>
          <p:nvPr/>
        </p:nvSpPr>
        <p:spPr>
          <a:xfrm>
            <a:off x="5419807" y="1943099"/>
            <a:ext cx="677219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92D050"/>
              </a:buClr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-apple-system"/>
            </a:endParaRPr>
          </a:p>
          <a:p>
            <a:pPr marL="285750" indent="-285750">
              <a:buClr>
                <a:srgbClr val="92D050"/>
              </a:buClr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endParaRPr lang="en-US" altLang="en-US" b="1" dirty="0">
              <a:latin typeface="-apple-system"/>
            </a:endParaRPr>
          </a:p>
          <a:p>
            <a:pPr marL="285750" indent="-285750">
              <a:buClr>
                <a:srgbClr val="92D050"/>
              </a:buClr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(Body)"/>
                <a:cs typeface="Calibri" panose="020F0502020204030204" pitchFamily="34" charset="0"/>
              </a:rPr>
              <a:t>Websites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Gothic (Body)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		</a:t>
            </a:r>
            <a:r>
              <a:rPr lang="en-US" altLang="en-US" b="1" dirty="0">
                <a:latin typeface="-apple-system"/>
              </a:rPr>
              <a:t>	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  <a:hlinkClick r:id="rId5"/>
              </a:rPr>
              <a:t>https://www.carpages.ca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(B2C), 							       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  <a:hlinkClick r:id="rId6"/>
              </a:rPr>
              <a:t>https://dealers.carpages.ca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  (B2B)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			</a:t>
            </a:r>
            <a:r>
              <a:rPr kumimoji="0" lang="en-CA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		</a:t>
            </a:r>
            <a:endParaRPr lang="en-CA" dirty="0"/>
          </a:p>
          <a:p>
            <a:pPr marL="285750" indent="-285750">
              <a:buClr>
                <a:srgbClr val="92D050"/>
              </a:buClr>
              <a:buBlip>
                <a:blip r:embed="rId3"/>
              </a:buBlip>
            </a:pPr>
            <a:r>
              <a:rPr lang="en-CA" dirty="0"/>
              <a:t>    Founded		 	2004</a:t>
            </a:r>
          </a:p>
          <a:p>
            <a:pPr marL="285750" indent="-285750">
              <a:buClr>
                <a:srgbClr val="92D050"/>
              </a:buClr>
              <a:buBlip>
                <a:blip r:embed="rId3"/>
              </a:buBlip>
            </a:pPr>
            <a:r>
              <a:rPr lang="en-CA" dirty="0"/>
              <a:t>    Industry		 	Used Cars</a:t>
            </a:r>
          </a:p>
          <a:p>
            <a:pPr marL="285750" indent="-285750">
              <a:buClr>
                <a:srgbClr val="92D050"/>
              </a:buClr>
              <a:buBlip>
                <a:blip r:embed="rId3"/>
              </a:buBlip>
            </a:pPr>
            <a:r>
              <a:rPr lang="en-CA" dirty="0"/>
              <a:t>    Services		 	Digital Marketing</a:t>
            </a:r>
          </a:p>
          <a:p>
            <a:pPr marL="285750" indent="-285750">
              <a:buClr>
                <a:srgbClr val="92D050"/>
              </a:buClr>
              <a:buBlip>
                <a:blip r:embed="rId3"/>
              </a:buBlip>
            </a:pPr>
            <a:r>
              <a:rPr lang="en-CA" dirty="0"/>
              <a:t>	 Headquarters		Mississauga, ON</a:t>
            </a:r>
          </a:p>
          <a:p>
            <a:pPr marL="285750" indent="-285750">
              <a:buClr>
                <a:srgbClr val="92D050"/>
              </a:buClr>
              <a:buBlip>
                <a:blip r:embed="rId3"/>
              </a:buBlip>
            </a:pPr>
            <a:r>
              <a:rPr lang="en-CA" dirty="0"/>
              <a:t>   Portfolio		</a:t>
            </a:r>
            <a:r>
              <a:rPr lang="en-CA"/>
              <a:t>		75000 </a:t>
            </a:r>
            <a:r>
              <a:rPr lang="en-CA" dirty="0"/>
              <a:t>Cars</a:t>
            </a:r>
          </a:p>
          <a:p>
            <a:pPr marL="285750" indent="-285750">
              <a:buClr>
                <a:srgbClr val="92D050"/>
              </a:buClr>
              <a:buBlip>
                <a:blip r:embed="rId3"/>
              </a:buBlip>
            </a:pPr>
            <a:r>
              <a:rPr lang="en-CA" dirty="0"/>
              <a:t>  	 Partnership			Over 1000 dealers across Canada</a:t>
            </a:r>
          </a:p>
          <a:p>
            <a:pPr marL="285750" indent="-285750">
              <a:buClr>
                <a:srgbClr val="92D050"/>
              </a:buClr>
              <a:buBlip>
                <a:blip r:embed="rId3"/>
              </a:buBlip>
            </a:pPr>
            <a:r>
              <a:rPr lang="en-CA" dirty="0"/>
              <a:t>   Revenue			$5.5M</a:t>
            </a:r>
          </a:p>
          <a:p>
            <a:pPr marL="285750" indent="-285750">
              <a:buClr>
                <a:srgbClr val="92D050"/>
              </a:buClr>
              <a:buBlip>
                <a:blip r:embed="rId3"/>
              </a:buBlip>
            </a:pPr>
            <a:endParaRPr lang="en-CA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CA" dirty="0"/>
          </a:p>
          <a:p>
            <a:pPr marL="285750" indent="-285750">
              <a:buClr>
                <a:srgbClr val="92D050"/>
              </a:buClr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Clr>
                <a:srgbClr val="92D050"/>
              </a:buClr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endParaRPr lang="en-CA" dirty="0"/>
          </a:p>
          <a:p>
            <a:pPr marL="285750" indent="-285750">
              <a:buClr>
                <a:srgbClr val="92D050"/>
              </a:buClr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6069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B9DC05-627B-FB49-EF8E-9600B46DDC93}"/>
              </a:ext>
            </a:extLst>
          </p:cNvPr>
          <p:cNvSpPr txBox="1"/>
          <p:nvPr/>
        </p:nvSpPr>
        <p:spPr>
          <a:xfrm>
            <a:off x="2377440" y="1623060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Navigating the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20B57D-29BB-4072-1D01-C9EFA2D36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1548"/>
            <a:ext cx="12192000" cy="5694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D88B42-0117-3BF5-D497-D20DF9441FA1}"/>
              </a:ext>
            </a:extLst>
          </p:cNvPr>
          <p:cNvSpPr txBox="1"/>
          <p:nvPr/>
        </p:nvSpPr>
        <p:spPr>
          <a:xfrm>
            <a:off x="3352800" y="-126338"/>
            <a:ext cx="5005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solidFill>
                  <a:srgbClr val="00B050"/>
                </a:solidFill>
                <a:latin typeface="Arial Nova" panose="020B0504020202020204" pitchFamily="34" charset="0"/>
              </a:rPr>
              <a:t>Website</a:t>
            </a:r>
            <a:r>
              <a:rPr lang="en-CA" sz="4000" dirty="0">
                <a:latin typeface="Arial Nova" panose="020B0504020202020204" pitchFamily="34" charset="0"/>
              </a:rPr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436608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8275DBD-50C9-3251-8DEC-3D06B4EF6A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6028"/>
            <a:ext cx="308735" cy="652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214245" bIns="14283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Table&#10;&#10;Description automatically generated with medium confidence">
            <a:extLst>
              <a:ext uri="{FF2B5EF4-FFF2-40B4-BE49-F238E27FC236}">
                <a16:creationId xmlns:a16="http://schemas.microsoft.com/office/drawing/2014/main" id="{32A0FAF9-2A3C-9A8E-9953-57408E5A0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8878"/>
            <a:ext cx="12152234" cy="41929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5961E9-D553-0ED6-135B-266BF724791C}"/>
              </a:ext>
            </a:extLst>
          </p:cNvPr>
          <p:cNvSpPr txBox="1"/>
          <p:nvPr/>
        </p:nvSpPr>
        <p:spPr>
          <a:xfrm>
            <a:off x="657725" y="326028"/>
            <a:ext cx="4443664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500" dirty="0">
                <a:solidFill>
                  <a:srgbClr val="00B050"/>
                </a:solidFill>
              </a:rPr>
              <a:t>Raw</a:t>
            </a:r>
            <a:r>
              <a:rPr lang="en-CA" sz="3500" dirty="0"/>
              <a:t> </a:t>
            </a:r>
            <a:r>
              <a:rPr lang="en-CA" sz="3500" dirty="0">
                <a:solidFill>
                  <a:srgbClr val="00B050"/>
                </a:solidFill>
              </a:rPr>
              <a:t>Da</a:t>
            </a:r>
            <a:r>
              <a:rPr lang="en-CA" sz="3500" dirty="0"/>
              <a:t>ta frame</a:t>
            </a:r>
          </a:p>
          <a:p>
            <a:endParaRPr lang="en-CA" dirty="0"/>
          </a:p>
          <a:p>
            <a:pPr marL="285750" indent="-285750">
              <a:buClr>
                <a:srgbClr val="007434"/>
              </a:buClr>
              <a:buFont typeface="Wingdings" panose="05000000000000000000" pitchFamily="2" charset="2"/>
              <a:buChar char="v"/>
            </a:pPr>
            <a:r>
              <a:rPr lang="en-CA" dirty="0"/>
              <a:t>Total listings recorded: (4949, 10)</a:t>
            </a:r>
          </a:p>
          <a:p>
            <a:pPr>
              <a:buClr>
                <a:srgbClr val="007434"/>
              </a:buClr>
            </a:pPr>
            <a:endParaRPr lang="en-CA" dirty="0"/>
          </a:p>
          <a:p>
            <a:pPr marL="285750" indent="-285750">
              <a:buClr>
                <a:srgbClr val="007434"/>
              </a:buClr>
              <a:buFont typeface="Wingdings" panose="05000000000000000000" pitchFamily="2" charset="2"/>
              <a:buChar char="v"/>
            </a:pPr>
            <a:r>
              <a:rPr lang="en-CA" dirty="0"/>
              <a:t>Total pages scrapped: 100</a:t>
            </a:r>
          </a:p>
          <a:p>
            <a:pPr marL="285750" indent="-285750">
              <a:buClr>
                <a:srgbClr val="007434"/>
              </a:buClr>
              <a:buFont typeface="Wingdings" panose="05000000000000000000" pitchFamily="2" charset="2"/>
              <a:buChar char="v"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9440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8275DBD-50C9-3251-8DEC-3D06B4EF6A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6028"/>
            <a:ext cx="308735" cy="652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214245" bIns="14283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5961E9-D553-0ED6-135B-266BF724791C}"/>
              </a:ext>
            </a:extLst>
          </p:cNvPr>
          <p:cNvSpPr txBox="1"/>
          <p:nvPr/>
        </p:nvSpPr>
        <p:spPr>
          <a:xfrm>
            <a:off x="657724" y="326028"/>
            <a:ext cx="10026317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500" dirty="0">
                <a:solidFill>
                  <a:srgbClr val="00B050"/>
                </a:solidFill>
              </a:rPr>
              <a:t>Processed Da</a:t>
            </a:r>
            <a:r>
              <a:rPr lang="en-CA" sz="3500" dirty="0"/>
              <a:t>ta Frame</a:t>
            </a:r>
          </a:p>
          <a:p>
            <a:endParaRPr lang="en-CA" dirty="0"/>
          </a:p>
          <a:p>
            <a:pPr marL="285750" indent="-285750">
              <a:buClr>
                <a:srgbClr val="007434"/>
              </a:buClr>
              <a:buFont typeface="Wingdings" panose="05000000000000000000" pitchFamily="2" charset="2"/>
              <a:buChar char="v"/>
            </a:pPr>
            <a:r>
              <a:rPr lang="en-CA" dirty="0"/>
              <a:t>Additional Columns included:  [Province, City, Make, Model, Longitude, Latitude]</a:t>
            </a:r>
          </a:p>
          <a:p>
            <a:pPr marL="285750" indent="-285750">
              <a:buClr>
                <a:srgbClr val="007434"/>
              </a:buClr>
              <a:buFont typeface="Wingdings" panose="05000000000000000000" pitchFamily="2" charset="2"/>
              <a:buChar char="v"/>
            </a:pPr>
            <a:endParaRPr lang="en-CA" dirty="0"/>
          </a:p>
          <a:p>
            <a:pPr marL="285750" indent="-285750">
              <a:buClr>
                <a:srgbClr val="007434"/>
              </a:buClr>
              <a:buFont typeface="Wingdings" panose="05000000000000000000" pitchFamily="2" charset="2"/>
              <a:buChar char="v"/>
            </a:pPr>
            <a:r>
              <a:rPr lang="en-CA" dirty="0"/>
              <a:t>Dropped Columns: URL , Location , Features</a:t>
            </a:r>
          </a:p>
          <a:p>
            <a:pPr>
              <a:buClr>
                <a:srgbClr val="007434"/>
              </a:buClr>
            </a:pPr>
            <a:endParaRPr lang="en-CA" dirty="0"/>
          </a:p>
          <a:p>
            <a:endParaRPr lang="en-CA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46961D8-22AF-3E0A-7617-7358E6B44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0" y="2341964"/>
            <a:ext cx="12157719" cy="381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79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D8449728-119B-EAEE-74F9-8B6EBA1B1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262" y="829794"/>
            <a:ext cx="8729475" cy="4468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A85E9C-612B-55B3-60F8-9BC46D92309A}"/>
              </a:ext>
            </a:extLst>
          </p:cNvPr>
          <p:cNvSpPr txBox="1"/>
          <p:nvPr/>
        </p:nvSpPr>
        <p:spPr>
          <a:xfrm>
            <a:off x="2615609" y="56784"/>
            <a:ext cx="760316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500" dirty="0">
                <a:solidFill>
                  <a:srgbClr val="00B050"/>
                </a:solidFill>
              </a:rPr>
              <a:t>Statistical Measure </a:t>
            </a:r>
            <a:r>
              <a:rPr lang="en-CA" sz="3500" dirty="0"/>
              <a:t>With Outliers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9D0AD1-6A16-5B9D-75D7-CC1D1EAF27F8}"/>
              </a:ext>
            </a:extLst>
          </p:cNvPr>
          <p:cNvSpPr txBox="1"/>
          <p:nvPr/>
        </p:nvSpPr>
        <p:spPr>
          <a:xfrm>
            <a:off x="1158950" y="5497032"/>
            <a:ext cx="93017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CA" dirty="0"/>
              <a:t>  </a:t>
            </a:r>
            <a:r>
              <a:rPr lang="en-US" dirty="0"/>
              <a:t>Mileage has a minimum value of 1 km, indicating that the car is barely used.</a:t>
            </a:r>
          </a:p>
          <a:p>
            <a:endParaRPr lang="en-US" dirty="0"/>
          </a:p>
          <a:p>
            <a:pPr marL="285750" indent="-28575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dirty="0"/>
              <a:t>  Statistical analysis revealed that the maximum mileage was exceeding its   	upper bound.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01870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5A85E9C-612B-55B3-60F8-9BC46D92309A}"/>
              </a:ext>
            </a:extLst>
          </p:cNvPr>
          <p:cNvSpPr txBox="1"/>
          <p:nvPr/>
        </p:nvSpPr>
        <p:spPr>
          <a:xfrm>
            <a:off x="1977656" y="0"/>
            <a:ext cx="774138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500" dirty="0">
                <a:solidFill>
                  <a:srgbClr val="00B050"/>
                </a:solidFill>
              </a:rPr>
              <a:t>Statistical Measure </a:t>
            </a:r>
            <a:r>
              <a:rPr lang="en-CA" sz="3500" dirty="0"/>
              <a:t>Without Outliers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9D0AD1-6A16-5B9D-75D7-CC1D1EAF27F8}"/>
              </a:ext>
            </a:extLst>
          </p:cNvPr>
          <p:cNvSpPr txBox="1"/>
          <p:nvPr/>
        </p:nvSpPr>
        <p:spPr>
          <a:xfrm>
            <a:off x="1151906" y="5784111"/>
            <a:ext cx="9301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CA" dirty="0"/>
              <a:t>  </a:t>
            </a: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1962 Chevrolet Corvette is a vintage car which cannot be considered as  an outlier.</a:t>
            </a:r>
          </a:p>
          <a:p>
            <a:endParaRPr lang="en-US" dirty="0"/>
          </a:p>
          <a:p>
            <a:pPr marL="285750" indent="-285750">
              <a:buBlip>
                <a:blip r:embed="rId2"/>
              </a:buBlip>
            </a:pPr>
            <a:r>
              <a:rPr lang="en-US" dirty="0"/>
              <a:t> </a:t>
            </a: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2022 Lamborghini Aventador is the car with higher price.</a:t>
            </a:r>
            <a:endParaRPr lang="en-CA" dirty="0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EE9E7CDE-33C0-EC11-494E-D26CDF8A1B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474" y="942393"/>
            <a:ext cx="9558649" cy="484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98466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1">
      <a:dk1>
        <a:srgbClr val="00FF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FCA19DBA34F24E952617A6A7029B09" ma:contentTypeVersion="2" ma:contentTypeDescription="Create a new document." ma:contentTypeScope="" ma:versionID="ed30c9eb4a0106cdaa4279a6e1c18d0d">
  <xsd:schema xmlns:xsd="http://www.w3.org/2001/XMLSchema" xmlns:xs="http://www.w3.org/2001/XMLSchema" xmlns:p="http://schemas.microsoft.com/office/2006/metadata/properties" xmlns:ns3="74276058-942b-4486-a3d3-9f28c72c0c27" targetNamespace="http://schemas.microsoft.com/office/2006/metadata/properties" ma:root="true" ma:fieldsID="e645b38e616421828db7847dfced566a" ns3:_="">
    <xsd:import namespace="74276058-942b-4486-a3d3-9f28c72c0c2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276058-942b-4486-a3d3-9f28c72c0c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8C543F-4AE3-4BF3-A93D-061A99C4990C}">
  <ds:schemaRefs>
    <ds:schemaRef ds:uri="http://purl.org/dc/dcmitype/"/>
    <ds:schemaRef ds:uri="http://purl.org/dc/terms/"/>
    <ds:schemaRef ds:uri="http://www.w3.org/XML/1998/namespace"/>
    <ds:schemaRef ds:uri="74276058-942b-4486-a3d3-9f28c72c0c27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6E37D377-B80E-4950-8B0A-2EC3F73BEDC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A9A03D-745A-4765-AD46-D31A1C5DA1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276058-942b-4486-a3d3-9f28c72c0c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1665</TotalTime>
  <Words>703</Words>
  <Application>Microsoft Office PowerPoint</Application>
  <PresentationFormat>Widescreen</PresentationFormat>
  <Paragraphs>128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-apple-system</vt:lpstr>
      <vt:lpstr>Arial</vt:lpstr>
      <vt:lpstr>Arial Nova</vt:lpstr>
      <vt:lpstr>Calibri</vt:lpstr>
      <vt:lpstr>Century Gothic</vt:lpstr>
      <vt:lpstr>Century Gothic (Body)</vt:lpstr>
      <vt:lpstr>Slack-Lato</vt:lpstr>
      <vt:lpstr>Söhne</vt:lpstr>
      <vt:lpstr>Trebuchet MS</vt:lpstr>
      <vt:lpstr>Wingdings</vt:lpstr>
      <vt:lpstr>Wingdings 3</vt:lpstr>
      <vt:lpstr>Facet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Neon Marvels</dc:creator>
  <cp:lastModifiedBy>Neon Marvels</cp:lastModifiedBy>
  <cp:revision>2</cp:revision>
  <dcterms:created xsi:type="dcterms:W3CDTF">2023-02-22T06:00:00Z</dcterms:created>
  <dcterms:modified xsi:type="dcterms:W3CDTF">2023-02-23T09:45:47Z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0x01010056FCA19DBA34F24E952617A6A7029B09</vt:lpwstr>
  </property>
</Properties>
</file>

<file path=docProps/thumbnail.jpeg>
</file>